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66" r:id="rId3"/>
    <p:sldId id="257" r:id="rId4"/>
    <p:sldId id="261" r:id="rId5"/>
    <p:sldId id="271" r:id="rId6"/>
    <p:sldId id="264" r:id="rId7"/>
    <p:sldId id="267" r:id="rId8"/>
    <p:sldId id="273" r:id="rId9"/>
    <p:sldId id="272" r:id="rId10"/>
    <p:sldId id="274" r:id="rId11"/>
    <p:sldId id="275" r:id="rId12"/>
    <p:sldId id="276" r:id="rId13"/>
    <p:sldId id="265" r:id="rId14"/>
    <p:sldId id="270" r:id="rId15"/>
    <p:sldId id="260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E89"/>
    <a:srgbClr val="004568"/>
    <a:srgbClr val="FF9933"/>
    <a:srgbClr val="669900"/>
    <a:srgbClr val="F8E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9896230388432E-2"/>
          <c:y val="3.2556636391422734E-2"/>
          <c:w val="0.78445768049626341"/>
          <c:h val="0.96744336360857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 i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6"/>
                <c:pt idx="0">
                  <c:v>ОУ</c:v>
                </c:pt>
                <c:pt idx="1">
                  <c:v>МОУ д/с</c:v>
                </c:pt>
                <c:pt idx="2">
                  <c:v>ГАУ ДПО «ВГАПО» </c:v>
                </c:pt>
                <c:pt idx="3">
                  <c:v>ГБУ «Волгоградский ППМС-центр»</c:v>
                </c:pt>
                <c:pt idx="4">
                  <c:v>ГБУ СО «Кировский ЦСОН»</c:v>
                </c:pt>
                <c:pt idx="5">
                  <c:v>ФГБНУ «ИКП РАО»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532859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0937B9-56B1-4CA1-9B08-4B8F10B10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00240"/>
            <a:ext cx="8643998" cy="414340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>КОМИТЕТ ОБРАЗОВАНИЯ, НАУКИ И МОЛОДЕЖНОЙ ПОЛИТИКИ ВОЛГОГРАДСКОЙ ОБЛАСТИ</a:t>
            </a:r>
            <a:b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</a:t>
            </a:r>
            <a:b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>"ВОЛГОГРАДСКАЯ ШКОЛА – ИНТЕРНАТ № 4"</a:t>
            </a:r>
            <a:br>
              <a:rPr lang="ru-RU" sz="1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>Ресурсный центр </a:t>
            </a:r>
            <a:br>
              <a:rPr lang="ru-RU" sz="28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>по организации комплексного сопровождения детей с интеллектуальными нарушениями, тяжелыми множественными нарушениями  развития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at_of_Arms_of_Volgograd_oblast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14290"/>
            <a:ext cx="1593625" cy="1650730"/>
          </a:xfrm>
          <a:prstGeom prst="rect">
            <a:avLst/>
          </a:prstGeom>
        </p:spPr>
      </p:pic>
      <p:pic>
        <p:nvPicPr>
          <p:cNvPr id="6" name="Рисунок 5" descr="lichnyy-kabinet-vgapo.jpg"/>
          <p:cNvPicPr>
            <a:picLocks noChangeAspect="1"/>
          </p:cNvPicPr>
          <p:nvPr/>
        </p:nvPicPr>
        <p:blipFill>
          <a:blip r:embed="rId4" cstate="print"/>
          <a:srcRect l="2679" t="13393" r="52679" b="19196"/>
          <a:stretch>
            <a:fillRect/>
          </a:stretch>
        </p:blipFill>
        <p:spPr>
          <a:xfrm>
            <a:off x="500034" y="285728"/>
            <a:ext cx="1335662" cy="1579292"/>
          </a:xfrm>
          <a:prstGeom prst="rect">
            <a:avLst/>
          </a:prstGeom>
        </p:spPr>
      </p:pic>
      <p:pic>
        <p:nvPicPr>
          <p:cNvPr id="7" name="Picture 102" descr="9628221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57166"/>
            <a:ext cx="1228053" cy="12144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836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информационных кампаний  по освещению проблем детей с ТМНР: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38164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.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22-05-05_15-41-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356992"/>
            <a:ext cx="4614465" cy="288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информационных кампаний  по освещению проблем детей с ТМНР:</a:t>
            </a:r>
            <a:endParaRPr lang="ru-RU" dirty="0"/>
          </a:p>
        </p:txBody>
      </p:sp>
      <p:pic>
        <p:nvPicPr>
          <p:cNvPr id="4" name="Содержимое 3" descr="2022-05-05_15-42-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5832475" cy="2643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4102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4212336" cy="281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1604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492896"/>
            <a:ext cx="4212336" cy="281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1234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284984"/>
            <a:ext cx="4212336" cy="281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конкурса по ранней профессиональной ориентации среди детей дошкольного возраста с ограниченными возможностями здоровья и инвалидностью "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Беби-Абилимпикс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cd39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5520411" cy="3680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76600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852936"/>
            <a:ext cx="561662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74"/>
            <a:ext cx="7892950" cy="11852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>Перспективы развития ресурсного центра </a:t>
            </a:r>
            <a:br>
              <a:rPr lang="ru-RU" sz="2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D4E89"/>
                </a:solidFill>
                <a:effectLst/>
                <a:latin typeface="Times New Roman" pitchFamily="18" charset="0"/>
                <a:cs typeface="Times New Roman" pitchFamily="18" charset="0"/>
              </a:rPr>
              <a:t>на 2022-2023 учебный год</a:t>
            </a:r>
            <a:endParaRPr lang="ru-RU" sz="3600" dirty="0">
              <a:solidFill>
                <a:srgbClr val="0D4E8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42984"/>
            <a:ext cx="8750776" cy="5429288"/>
          </a:xfrm>
        </p:spPr>
        <p:txBody>
          <a:bodyPr>
            <a:noAutofit/>
          </a:bodyPr>
          <a:lstStyle/>
          <a:p>
            <a:pPr marL="609600" indent="-609600" algn="just">
              <a:spcBef>
                <a:spcPts val="0"/>
              </a:spcBef>
              <a:buFontTx/>
              <a:buAutoNum type="arabicPeriod"/>
            </a:pPr>
            <a:r>
              <a:rPr lang="ru-RU" sz="1600" b="1" dirty="0" smtClean="0">
                <a:solidFill>
                  <a:srgbClr val="0D4E89"/>
                </a:solidFill>
                <a:latin typeface="Times New Roman" pitchFamily="18" charset="0"/>
              </a:rPr>
              <a:t>Дальнейшее укрепление связей РЦ с ОУ муниципальных районов общественными организациями, другими социальными партнерами:</a:t>
            </a:r>
          </a:p>
          <a:p>
            <a:pPr marL="609600" indent="-609600" algn="just">
              <a:spcBef>
                <a:spcPts val="0"/>
              </a:spcBef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расширение информационной базы о детях  с ОВЗ,  детях – инвалидах  в  ОУ, курируемых муниципальных районов.</a:t>
            </a:r>
          </a:p>
          <a:p>
            <a:pPr marL="609600" indent="-609600" algn="just">
              <a:spcBef>
                <a:spcPts val="0"/>
              </a:spcBef>
              <a:buFontTx/>
              <a:buAutoNum type="arabicPeriod" startAt="2"/>
            </a:pPr>
            <a:r>
              <a:rPr lang="ru-RU" sz="1600" b="1" dirty="0" smtClean="0">
                <a:solidFill>
                  <a:srgbClr val="0D4E89"/>
                </a:solidFill>
                <a:latin typeface="Times New Roman" pitchFamily="18" charset="0"/>
              </a:rPr>
              <a:t>Мониторинг  потребностей педагогов, работающих с детьми с ОВЗ; детей – инвалидов; семей, воспитывающих детей с ОВЗ; детей – инвалидов с целью:</a:t>
            </a:r>
          </a:p>
          <a:p>
            <a:pPr marL="609600" indent="-609600" algn="just">
              <a:spcBef>
                <a:spcPts val="0"/>
              </a:spcBef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совершенствования и развития комплексного социально–психолого-педагогического сопровождения детей с ОВЗ, детей – инвалидов;</a:t>
            </a:r>
          </a:p>
          <a:p>
            <a:pPr marL="609600" indent="-609600" algn="just">
              <a:spcBef>
                <a:spcPts val="0"/>
              </a:spcBef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оказания методической, консультативной помощи педагогам, работающим с детьми с ОВЗ, детьми – инвалидами, и семьям, воспитывающим детей с ОВЗ, детей- инвалидов;</a:t>
            </a:r>
          </a:p>
          <a:p>
            <a:pPr marL="609600" indent="-609600" algn="just">
              <a:spcBef>
                <a:spcPts val="0"/>
              </a:spcBef>
              <a:buFontTx/>
              <a:buAutoNum type="arabicPeriod" startAt="3"/>
            </a:pPr>
            <a:r>
              <a:rPr lang="ru-RU" sz="1600" b="1" dirty="0" smtClean="0">
                <a:solidFill>
                  <a:srgbClr val="0D4E89"/>
                </a:solidFill>
                <a:latin typeface="Times New Roman" pitchFamily="18" charset="0"/>
              </a:rPr>
              <a:t>Пополнение методической базы видеоматериалами и методической литературой по использованию специальных форм, методов и приемов работы с детьми с ОВЗ, детьми с ТМНР путем </a:t>
            </a:r>
          </a:p>
          <a:p>
            <a:pPr marL="609600" indent="-609600" algn="just">
              <a:spcBef>
                <a:spcPts val="0"/>
              </a:spcBef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проведения </a:t>
            </a:r>
            <a:r>
              <a:rPr lang="ru-RU" sz="1600" dirty="0" err="1" smtClean="0">
                <a:solidFill>
                  <a:srgbClr val="0D4E89"/>
                </a:solidFill>
                <a:latin typeface="Times New Roman" pitchFamily="18" charset="0"/>
              </a:rPr>
              <a:t>вебинаров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, семинаров, стажировочных площадок  для педагогов, специалистов ОУ, реализующих  адаптированные основные общеобразовательные программы для детей с умственной отсталостью (интеллектуальными нарушениями);</a:t>
            </a:r>
          </a:p>
          <a:p>
            <a:pPr marL="609600" indent="-609600" algn="just">
              <a:spcBef>
                <a:spcPts val="0"/>
              </a:spcBef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продолжить работу по оказанию помощи семьям, воспитывающих детей раннего и дошкольного возраста;</a:t>
            </a:r>
          </a:p>
          <a:p>
            <a:pPr marL="609600" indent="-609600" algn="just">
              <a:spcBef>
                <a:spcPts val="0"/>
              </a:spcBef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функционирование в форме </a:t>
            </a:r>
            <a:r>
              <a:rPr lang="ru-RU" sz="1600" dirty="0" err="1" smtClean="0">
                <a:solidFill>
                  <a:srgbClr val="0D4E89"/>
                </a:solidFill>
                <a:latin typeface="Times New Roman" pitchFamily="18" charset="0"/>
              </a:rPr>
              <a:t>онлайн-школы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D4E89"/>
                </a:solidFill>
                <a:latin typeface="Times New Roman" pitchFamily="18" charset="0"/>
              </a:rPr>
              <a:t>ПервоКлассного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 родителя.</a:t>
            </a:r>
          </a:p>
          <a:p>
            <a:pPr marL="609600" indent="-609600" algn="just">
              <a:spcBef>
                <a:spcPts val="0"/>
              </a:spcBef>
            </a:pPr>
            <a:endParaRPr lang="ru-RU" sz="1600" dirty="0">
              <a:solidFill>
                <a:srgbClr val="0D4E89"/>
              </a:solidFill>
              <a:latin typeface="Times New Roman" pitchFamily="18" charset="0"/>
            </a:endParaRPr>
          </a:p>
        </p:txBody>
      </p:sp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84448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25144"/>
            <a:ext cx="7286676" cy="142876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400021, Волгоградская обл., г. Волгоград, ул. Лимоновая, 1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rrc-tmnr.volg@yandex.ru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тел.: 8-8442-35-56-97, 8-8442-35-56-98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84448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8674" name="AutoShape 2" descr="https://xn--b1ats.xn--80asehdb/files/2020/45535-120711-20477-56jpzx.iha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G_20210906_153946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699792" y="332656"/>
            <a:ext cx="4104456" cy="4085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yoni_volgogradskoj_oblas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857224" y="357166"/>
            <a:ext cx="1170711" cy="586198"/>
            <a:chOff x="857224" y="285728"/>
            <a:chExt cx="1170711" cy="586198"/>
          </a:xfrm>
        </p:grpSpPr>
        <p:sp>
          <p:nvSpPr>
            <p:cNvPr id="7" name="Стрелка вправо 6"/>
            <p:cNvSpPr/>
            <p:nvPr/>
          </p:nvSpPr>
          <p:spPr>
            <a:xfrm rot="2407459">
              <a:off x="1027803" y="815691"/>
              <a:ext cx="1000132" cy="56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224" y="285728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62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14348" y="1643050"/>
            <a:ext cx="1428760" cy="400110"/>
            <a:chOff x="714348" y="1643050"/>
            <a:chExt cx="1428760" cy="400110"/>
          </a:xfrm>
        </p:grpSpPr>
        <p:sp>
          <p:nvSpPr>
            <p:cNvPr id="10" name="Стрелка вправо 9"/>
            <p:cNvSpPr/>
            <p:nvPr/>
          </p:nvSpPr>
          <p:spPr>
            <a:xfrm flipV="1">
              <a:off x="1142976" y="1857364"/>
              <a:ext cx="1000132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48" y="1643050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201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500166" y="2285992"/>
            <a:ext cx="1500198" cy="400110"/>
            <a:chOff x="1500166" y="2285992"/>
            <a:chExt cx="1500198" cy="40011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2000232" y="2428868"/>
              <a:ext cx="1000132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0166" y="2285992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123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907104" y="1857364"/>
            <a:ext cx="1450846" cy="428902"/>
            <a:chOff x="4907104" y="1857364"/>
            <a:chExt cx="1450846" cy="428902"/>
          </a:xfrm>
        </p:grpSpPr>
        <p:sp>
          <p:nvSpPr>
            <p:cNvPr id="14" name="Стрелка вправо 13"/>
            <p:cNvSpPr/>
            <p:nvPr/>
          </p:nvSpPr>
          <p:spPr>
            <a:xfrm rot="9605842">
              <a:off x="4907104" y="2240547"/>
              <a:ext cx="1000132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8" y="1857364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53931" y="785794"/>
            <a:ext cx="675259" cy="643125"/>
            <a:chOff x="4253931" y="785794"/>
            <a:chExt cx="675259" cy="643125"/>
          </a:xfrm>
        </p:grpSpPr>
        <p:sp>
          <p:nvSpPr>
            <p:cNvPr id="23" name="Стрелка вправо 22"/>
            <p:cNvSpPr/>
            <p:nvPr/>
          </p:nvSpPr>
          <p:spPr>
            <a:xfrm rot="8073439" flipV="1">
              <a:off x="4018674" y="1147942"/>
              <a:ext cx="516234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86248" y="785794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000364" y="4071942"/>
            <a:ext cx="1214446" cy="400110"/>
            <a:chOff x="3000364" y="4071942"/>
            <a:chExt cx="1214446" cy="400110"/>
          </a:xfrm>
        </p:grpSpPr>
        <p:sp>
          <p:nvSpPr>
            <p:cNvPr id="16" name="Стрелка вправо 15"/>
            <p:cNvSpPr/>
            <p:nvPr/>
          </p:nvSpPr>
          <p:spPr>
            <a:xfrm>
              <a:off x="3214678" y="4357694"/>
              <a:ext cx="1000132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00364" y="4071942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278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857752" y="5014933"/>
            <a:ext cx="642942" cy="1028755"/>
            <a:chOff x="4857752" y="5014933"/>
            <a:chExt cx="642942" cy="1028755"/>
          </a:xfrm>
        </p:grpSpPr>
        <p:sp>
          <p:nvSpPr>
            <p:cNvPr id="21" name="Стрелка вправо 20"/>
            <p:cNvSpPr/>
            <p:nvPr/>
          </p:nvSpPr>
          <p:spPr>
            <a:xfrm rot="13517610">
              <a:off x="4439964" y="5492139"/>
              <a:ext cx="1000132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57752" y="5643578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143372" y="142852"/>
            <a:ext cx="642942" cy="603686"/>
            <a:chOff x="4143372" y="142852"/>
            <a:chExt cx="642942" cy="603686"/>
          </a:xfrm>
        </p:grpSpPr>
        <p:sp>
          <p:nvSpPr>
            <p:cNvPr id="24" name="Стрелка вправо 23"/>
            <p:cNvSpPr/>
            <p:nvPr/>
          </p:nvSpPr>
          <p:spPr>
            <a:xfrm rot="8073439">
              <a:off x="3942544" y="461666"/>
              <a:ext cx="516234" cy="5351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43372" y="142852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29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000364" y="142852"/>
            <a:ext cx="642942" cy="714562"/>
            <a:chOff x="3000364" y="142852"/>
            <a:chExt cx="642942" cy="714562"/>
          </a:xfrm>
        </p:grpSpPr>
        <p:sp>
          <p:nvSpPr>
            <p:cNvPr id="22" name="Стрелка вправо 21"/>
            <p:cNvSpPr/>
            <p:nvPr/>
          </p:nvSpPr>
          <p:spPr>
            <a:xfrm rot="6955705" flipV="1">
              <a:off x="3018542" y="576437"/>
              <a:ext cx="516234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00364" y="142852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000232" y="214290"/>
            <a:ext cx="642942" cy="625918"/>
            <a:chOff x="2000232" y="214290"/>
            <a:chExt cx="642942" cy="625918"/>
          </a:xfrm>
        </p:grpSpPr>
        <p:sp>
          <p:nvSpPr>
            <p:cNvPr id="17" name="Стрелка вправо 16"/>
            <p:cNvSpPr/>
            <p:nvPr/>
          </p:nvSpPr>
          <p:spPr>
            <a:xfrm rot="3917306" flipV="1">
              <a:off x="2022141" y="559231"/>
              <a:ext cx="516234" cy="457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00232" y="214290"/>
              <a:ext cx="642942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Управляющая кнопка: домой 53">
            <a:hlinkClick r:id="rId3" action="ppaction://hlinksldjump" highlightClick="1"/>
          </p:cNvPr>
          <p:cNvSpPr/>
          <p:nvPr/>
        </p:nvSpPr>
        <p:spPr>
          <a:xfrm>
            <a:off x="142844" y="6429396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192" y="214290"/>
            <a:ext cx="8286808" cy="1185223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РЦ </a:t>
            </a:r>
            <a:b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– 2022 учебный год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928662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1628800"/>
            <a:ext cx="77768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организации и построения образовательной среды для детей с ограниченными возможностями здоровья и детей-инвалидов в общеобразовательной среде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852936"/>
            <a:ext cx="77768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 семинаров-практикумов по вопросам обучения детей с ограниченными возможностями здоровья, детей-инвалидов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077072"/>
            <a:ext cx="77768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мониторингов, в том числе по оценке качества оказания комплексной помощи детям с интеллектуальными нарушениями, с ТМНР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301208"/>
            <a:ext cx="77768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информационно-просветительской работы по вопросам обучения детей с ограниченными возможностями здоровья, детей-инвалидов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63752" cy="11852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Информационно-аналитическая деятельность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750776" cy="5040560"/>
          </a:xfrm>
        </p:spPr>
        <p:txBody>
          <a:bodyPr>
            <a:normAutofit fontScale="92500" lnSpcReduction="10000"/>
          </a:bodyPr>
          <a:lstStyle/>
          <a:p>
            <a:pPr marL="361950" indent="-361950" algn="just"/>
            <a:r>
              <a:rPr lang="ru-RU" sz="2000" b="1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информационной базы контингента детей,  курируемых муниципальных районов:</a:t>
            </a:r>
          </a:p>
          <a:p>
            <a:pPr marL="361950" indent="0">
              <a:buNone/>
            </a:pPr>
            <a:r>
              <a:rPr lang="ru-RU" sz="20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Всего: 20 ОУ, МОУ </a:t>
            </a:r>
            <a:r>
              <a:rPr lang="ru-RU" sz="2000" dirty="0" err="1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/с – 5.</a:t>
            </a:r>
          </a:p>
          <a:p>
            <a:pPr marL="361950" indent="0">
              <a:buNone/>
            </a:pPr>
            <a:r>
              <a:rPr lang="ru-RU" sz="20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Всего 759 обучающихся с ОВЗ, детей-инвалидов.</a:t>
            </a:r>
            <a:endParaRPr lang="ru-RU" sz="2000" dirty="0" smtClean="0">
              <a:solidFill>
                <a:srgbClr val="0D4E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0"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 algn="just"/>
            <a:r>
              <a:rPr lang="ru-RU" sz="2000" b="1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о сотрудничестве между РЦ и ОУ муниципальных районов, с общественными организациями и другими социальными партнерами: 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ОУ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20 договоров;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МОУ </a:t>
            </a:r>
            <a:r>
              <a:rPr lang="ru-RU" sz="1600" dirty="0" err="1" smtClean="0">
                <a:solidFill>
                  <a:srgbClr val="0D4E89"/>
                </a:solidFill>
                <a:latin typeface="Times New Roman" pitchFamily="18" charset="0"/>
              </a:rPr>
              <a:t>д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/с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600" dirty="0" smtClean="0">
                <a:solidFill>
                  <a:srgbClr val="0D4E89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5 договоров;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ГАУ ДПО «ВГАПО» – 1 договор;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ГБУ «Волгоградский </a:t>
            </a:r>
            <a:r>
              <a:rPr lang="ru-RU" sz="1600" dirty="0" err="1" smtClean="0">
                <a:solidFill>
                  <a:srgbClr val="0D4E89"/>
                </a:solidFill>
                <a:latin typeface="Times New Roman" pitchFamily="18" charset="0"/>
              </a:rPr>
              <a:t>ППМС-центр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» 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1 договор;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ГБУ СО «Кировский ЦСОН» 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1 договор;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ФГБНУ «ИКП РАО»  г. Москва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1 договор;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 АНО «АРНТТ «Волгоградский технопарк»  - 1 договор;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</a:t>
            </a:r>
            <a:r>
              <a:rPr lang="ru-RU" sz="1600" dirty="0" smtClean="0">
                <a:solidFill>
                  <a:srgbClr val="0D4E89"/>
                </a:solidFill>
                <a:latin typeface="Times New Roman"/>
                <a:ea typeface="Times New Roman"/>
              </a:rPr>
              <a:t>ОАО «РЖД» (детская железная дорога) – 1 договор;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/>
              </a:rPr>
              <a:t>с ООО «Компания «Синергетика» – 1 договор;</a:t>
            </a:r>
          </a:p>
          <a:p>
            <a:pPr marL="361950" indent="0">
              <a:buNone/>
            </a:pPr>
            <a:r>
              <a:rPr lang="ru-RU" sz="1600" dirty="0" smtClean="0">
                <a:solidFill>
                  <a:srgbClr val="0D4E89"/>
                </a:solidFill>
                <a:latin typeface="Times New Roman" pitchFamily="18" charset="0"/>
              </a:rPr>
              <a:t>с АНО ВЦПА «Сфера» </a:t>
            </a:r>
            <a:r>
              <a:rPr lang="ru-RU" sz="1600" dirty="0" smtClean="0">
                <a:solidFill>
                  <a:srgbClr val="0D4E89"/>
                </a:solidFill>
                <a:latin typeface="Times New Roman"/>
              </a:rPr>
              <a:t>– 1 договор.</a:t>
            </a:r>
            <a:endParaRPr lang="ru-RU" sz="1600" dirty="0" smtClean="0">
              <a:solidFill>
                <a:srgbClr val="0D4E89"/>
              </a:solidFill>
              <a:latin typeface="Times New Roman" pitchFamily="18" charset="0"/>
            </a:endParaRPr>
          </a:p>
          <a:p>
            <a:pPr marL="361950" indent="0">
              <a:buNone/>
            </a:pPr>
            <a:endParaRPr lang="ru-RU" sz="1600" dirty="0" smtClean="0">
              <a:solidFill>
                <a:srgbClr val="0D4E89"/>
              </a:solidFill>
              <a:latin typeface="Times New Roman" pitchFamily="18" charset="0"/>
            </a:endParaRPr>
          </a:p>
          <a:p>
            <a:pPr marL="361950" indent="0"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361950" indent="0"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361950" indent="0">
              <a:buNone/>
            </a:pPr>
            <a:endParaRPr lang="ru-RU" sz="1800" dirty="0" smtClean="0">
              <a:latin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928662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5" name="Диаграмма 4"/>
          <p:cNvGraphicFramePr/>
          <p:nvPr/>
        </p:nvGraphicFramePr>
        <p:xfrm>
          <a:off x="5364088" y="3717032"/>
          <a:ext cx="3779912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860" y="214290"/>
            <a:ext cx="8250140" cy="9467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реализации АООП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572560" cy="729200"/>
          </a:xfrm>
        </p:spPr>
        <p:txBody>
          <a:bodyPr>
            <a:normAutofit/>
          </a:bodyPr>
          <a:lstStyle/>
          <a:p>
            <a:pPr marL="36195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практикумы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4018" t="10000" r="50178" b="4285"/>
          <a:stretch>
            <a:fillRect/>
          </a:stretch>
        </p:blipFill>
        <p:spPr bwMode="auto">
          <a:xfrm>
            <a:off x="214282" y="1928802"/>
            <a:ext cx="3529067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2" descr="962822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4448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G_20210121_150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143116"/>
            <a:ext cx="4980310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pPr marL="361950" lvl="0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Методические практикумы</a:t>
            </a:r>
            <a:endParaRPr lang="ru-RU" sz="1800" dirty="0">
              <a:solidFill>
                <a:srgbClr val="002060"/>
              </a:solidFill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4716016" y="1556792"/>
            <a:ext cx="3888432" cy="2160240"/>
            <a:chOff x="971600" y="4293096"/>
            <a:chExt cx="3888432" cy="2160240"/>
          </a:xfrm>
        </p:grpSpPr>
        <p:pic>
          <p:nvPicPr>
            <p:cNvPr id="12" name="Рисунок 11" descr="Screenshot_2021-08-27-15-50-48-355_com.android.chrome.jpg"/>
            <p:cNvPicPr>
              <a:picLocks noChangeAspect="1"/>
            </p:cNvPicPr>
            <p:nvPr/>
          </p:nvPicPr>
          <p:blipFill>
            <a:blip r:embed="rId2" cstate="print"/>
            <a:srcRect l="4501" t="29000" r="15875" b="51050"/>
            <a:stretch>
              <a:fillRect/>
            </a:stretch>
          </p:blipFill>
          <p:spPr>
            <a:xfrm>
              <a:off x="971600" y="4293096"/>
              <a:ext cx="3448805" cy="18722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3635896" y="5805264"/>
              <a:ext cx="122413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57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3"/>
          <p:cNvGrpSpPr/>
          <p:nvPr/>
        </p:nvGrpSpPr>
        <p:grpSpPr>
          <a:xfrm>
            <a:off x="467544" y="1340768"/>
            <a:ext cx="4104456" cy="2304256"/>
            <a:chOff x="1547664" y="1124744"/>
            <a:chExt cx="4104456" cy="2304256"/>
          </a:xfrm>
        </p:grpSpPr>
        <p:pic>
          <p:nvPicPr>
            <p:cNvPr id="21" name="Рисунок 20" descr="Screenshot_2021-08-27-15-50-53-222_com.android.chrome.jpg"/>
            <p:cNvPicPr>
              <a:picLocks noChangeAspect="1"/>
            </p:cNvPicPr>
            <p:nvPr/>
          </p:nvPicPr>
          <p:blipFill>
            <a:blip r:embed="rId3" cstate="print"/>
            <a:srcRect t="24800" r="11326" b="54200"/>
            <a:stretch>
              <a:fillRect/>
            </a:stretch>
          </p:blipFill>
          <p:spPr>
            <a:xfrm>
              <a:off x="1547664" y="1124744"/>
              <a:ext cx="3814864" cy="19574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427984" y="2780928"/>
              <a:ext cx="122413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37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22"/>
          <p:cNvGrpSpPr/>
          <p:nvPr/>
        </p:nvGrpSpPr>
        <p:grpSpPr>
          <a:xfrm>
            <a:off x="323528" y="3212976"/>
            <a:ext cx="3994376" cy="2088232"/>
            <a:chOff x="6517776" y="4869160"/>
            <a:chExt cx="3994376" cy="2088232"/>
          </a:xfrm>
        </p:grpSpPr>
        <p:pic>
          <p:nvPicPr>
            <p:cNvPr id="18" name="Рисунок 17" descr="Screenshot_2021-08-27-15-50-53-222_com.android.chrome.jpg"/>
            <p:cNvPicPr>
              <a:picLocks noChangeAspect="1"/>
            </p:cNvPicPr>
            <p:nvPr/>
          </p:nvPicPr>
          <p:blipFill>
            <a:blip r:embed="rId4" cstate="print"/>
            <a:srcRect t="44750" r="11326" b="34250"/>
            <a:stretch>
              <a:fillRect/>
            </a:stretch>
          </p:blipFill>
          <p:spPr>
            <a:xfrm>
              <a:off x="6517776" y="4869160"/>
              <a:ext cx="3648778" cy="18722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9288016" y="6309320"/>
              <a:ext cx="122413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78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9"/>
          <p:cNvGrpSpPr/>
          <p:nvPr/>
        </p:nvGrpSpPr>
        <p:grpSpPr>
          <a:xfrm>
            <a:off x="467544" y="4365104"/>
            <a:ext cx="3816424" cy="2232248"/>
            <a:chOff x="827584" y="620688"/>
            <a:chExt cx="3816424" cy="2232248"/>
          </a:xfrm>
        </p:grpSpPr>
        <p:pic>
          <p:nvPicPr>
            <p:cNvPr id="15" name="Рисунок 14" descr="Screenshot_2021-08-27-15-50-48-355_com.android.chrome.jpg"/>
            <p:cNvPicPr>
              <a:picLocks noChangeAspect="1"/>
            </p:cNvPicPr>
            <p:nvPr/>
          </p:nvPicPr>
          <p:blipFill>
            <a:blip r:embed="rId5" cstate="print"/>
            <a:srcRect l="4501" t="9051" r="6776" b="69949"/>
            <a:stretch>
              <a:fillRect/>
            </a:stretch>
          </p:blipFill>
          <p:spPr>
            <a:xfrm>
              <a:off x="827584" y="620688"/>
              <a:ext cx="3650806" cy="18722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3419872" y="2204864"/>
              <a:ext cx="122413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65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3"/>
          <p:cNvGrpSpPr/>
          <p:nvPr/>
        </p:nvGrpSpPr>
        <p:grpSpPr>
          <a:xfrm>
            <a:off x="4932040" y="2996952"/>
            <a:ext cx="3672408" cy="2016224"/>
            <a:chOff x="3851920" y="1700808"/>
            <a:chExt cx="3672408" cy="2016224"/>
          </a:xfrm>
        </p:grpSpPr>
        <p:pic>
          <p:nvPicPr>
            <p:cNvPr id="9" name="Рисунок 8" descr="Screenshot_2021-08-27-15-50-48-355_com.android.chrome.jpg"/>
            <p:cNvPicPr>
              <a:picLocks noChangeAspect="1"/>
            </p:cNvPicPr>
            <p:nvPr/>
          </p:nvPicPr>
          <p:blipFill>
            <a:blip r:embed="rId6" cstate="print"/>
            <a:srcRect l="11266" t="46850" r="11326" b="34250"/>
            <a:stretch>
              <a:fillRect/>
            </a:stretch>
          </p:blipFill>
          <p:spPr>
            <a:xfrm>
              <a:off x="3851920" y="1700808"/>
              <a:ext cx="3130763" cy="16561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6300192" y="3068960"/>
              <a:ext cx="122413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104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5"/>
          <p:cNvGrpSpPr/>
          <p:nvPr/>
        </p:nvGrpSpPr>
        <p:grpSpPr>
          <a:xfrm>
            <a:off x="4572000" y="4437112"/>
            <a:ext cx="4032448" cy="1872208"/>
            <a:chOff x="395536" y="1628800"/>
            <a:chExt cx="4032448" cy="1872208"/>
          </a:xfrm>
        </p:grpSpPr>
        <p:pic>
          <p:nvPicPr>
            <p:cNvPr id="4" name="Рисунок 3" descr="Screenshot_2021-08-27-15-50-48-355_com.android.chrome.jpg"/>
            <p:cNvPicPr>
              <a:picLocks noChangeAspect="1"/>
            </p:cNvPicPr>
            <p:nvPr/>
          </p:nvPicPr>
          <p:blipFill>
            <a:blip r:embed="rId7" cstate="print"/>
            <a:srcRect t="80450"/>
            <a:stretch>
              <a:fillRect/>
            </a:stretch>
          </p:blipFill>
          <p:spPr>
            <a:xfrm>
              <a:off x="395536" y="1628800"/>
              <a:ext cx="3739859" cy="15841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3203848" y="2852936"/>
              <a:ext cx="122413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125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10"/>
          <p:cNvGrpSpPr/>
          <p:nvPr/>
        </p:nvGrpSpPr>
        <p:grpSpPr>
          <a:xfrm>
            <a:off x="1691680" y="2348880"/>
            <a:ext cx="6270395" cy="3356679"/>
            <a:chOff x="323528" y="3717032"/>
            <a:chExt cx="4086325" cy="1818201"/>
          </a:xfrm>
        </p:grpSpPr>
        <p:pic>
          <p:nvPicPr>
            <p:cNvPr id="7" name="Рисунок 6" descr="Screenshot_2021-08-27-15-50-48-355_com.android.chrome.jpg"/>
            <p:cNvPicPr>
              <a:picLocks noChangeAspect="1"/>
            </p:cNvPicPr>
            <p:nvPr/>
          </p:nvPicPr>
          <p:blipFill>
            <a:blip r:embed="rId8" cstate="print"/>
            <a:srcRect t="64700" r="11635" b="18500"/>
            <a:stretch>
              <a:fillRect/>
            </a:stretch>
          </p:blipFill>
          <p:spPr>
            <a:xfrm>
              <a:off x="323528" y="3717032"/>
              <a:ext cx="3816424" cy="15720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3185717" y="4887161"/>
              <a:ext cx="122413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1038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785818"/>
          </a:xfrm>
        </p:spPr>
        <p:txBody>
          <a:bodyPr>
            <a:normAutofit/>
          </a:bodyPr>
          <a:lstStyle/>
          <a:p>
            <a:pPr marL="180975" indent="0" algn="just">
              <a:buNone/>
            </a:pPr>
            <a:r>
              <a:rPr lang="ru-RU" sz="2000" b="1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Педагоги образовательных учреждений, родители получали практические рекомендации и методическую помощь:</a:t>
            </a:r>
          </a:p>
          <a:p>
            <a:pPr marL="180975" indent="0"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84448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2610683"/>
            <a:ext cx="45005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г. Волгоград: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МОУ СОШ № 87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МОУ ОШ № 59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МОУ СШ № 100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МОУ СШ № 129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МОУ СШ № 54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МОУ Детский сад № 8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МДОУ ДС № 3</a:t>
            </a:r>
          </a:p>
          <a:p>
            <a:r>
              <a:rPr lang="ru-RU" b="1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Еланский муниципальный р-н:</a:t>
            </a: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МБОУ "Еланская СШ № 1»</a:t>
            </a:r>
          </a:p>
          <a:p>
            <a:r>
              <a:rPr lang="ru-RU" b="1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Быковский муниципальный р-н:</a:t>
            </a:r>
            <a:endParaRPr lang="ru-RU" dirty="0" smtClean="0">
              <a:solidFill>
                <a:srgbClr val="00456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4568"/>
                </a:solidFill>
                <a:latin typeface="Times New Roman" pitchFamily="18" charset="0"/>
                <a:cs typeface="Times New Roman" pitchFamily="18" charset="0"/>
              </a:rPr>
              <a:t>МКДОУ Быковский детский сад № 3 "Солнышко"</a:t>
            </a:r>
          </a:p>
          <a:p>
            <a:endParaRPr lang="ru-RU" dirty="0" smtClean="0">
              <a:solidFill>
                <a:srgbClr val="00456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5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10121_143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24944"/>
            <a:ext cx="4325968" cy="2883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1032" y="214290"/>
            <a:ext cx="8712968" cy="118522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Консультирование педагогических работников и родителей (законных представителей) детей с ОВЗ, детей - инвалидов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4448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downloader.disk.yandex.ru/preview/eee5560f6deea5a806a77330961b2f389e48341a8c4883b437e0843ebd3bc0a4/60099ba3/uqpSWv_UW_-YOaE4Kf3Akoe7rBmTrqCcoU_AETcQbTsNx6EmvqbG5OZQqM2TJS3q7kQYOiT9tvuZEMLdv3e5cA%3D%3D?uid=0&amp;filename=IMG_3760.JPG&amp;disposition=inline&amp;hash=&amp;limit=0&amp;content_type=image%2Fjpeg&amp;owner_uid=0&amp;tknv=v2&amp;size=1600x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948228" cy="329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ttps://downloader.disk.yandex.ru/preview/d144311d63f3e6c9ab7c223fdd35712f723a2d884f87c46903cf3b951cfec596/60099ba3/f9YmLTQ5GfjWx_16MWMtxnvJnIZEvbL-CDmfY7jNkBgkP6gly-a_OprBXs3G79D5TxWqaOgtId8uWcwnmJyojw%3D%3D?uid=0&amp;filename=IMG_4350.JPG&amp;disposition=inline&amp;hash=&amp;limit=0&amp;content_type=image%2Fjpeg&amp;owner_uid=0&amp;tknv=v2&amp;size=1600x7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92896"/>
            <a:ext cx="4395361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42976" y="142852"/>
            <a:ext cx="7821512" cy="102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Психолого-педагогическое сопровождение детей с ОВЗ , детей – инвалидов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WhatsApp Image 2022-03-25 at 12.39.4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717032"/>
            <a:ext cx="4700156" cy="264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3538" lvl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Проведение областного конкурса детского рисунка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«Осенняя палитра» для обучающихся с 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1368152"/>
          </a:xfrm>
        </p:spPr>
        <p:txBody>
          <a:bodyPr>
            <a:noAutofit/>
          </a:bodyPr>
          <a:lstStyle/>
          <a:p>
            <a:pPr marL="363538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Конкурс детских творческих работ «Осенняя палитра» предназначен для раскрытия творческого потенциала детей с ограниченными возможностями здоровья и инвалидностью, привлечения внимания населения к их проблемам. </a:t>
            </a:r>
            <a:endParaRPr lang="ru-RU" sz="2000" dirty="0">
              <a:solidFill>
                <a:srgbClr val="0D4E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84448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Y42h0M7Tx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36912"/>
            <a:ext cx="43524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996952"/>
            <a:ext cx="421246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age506501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564904"/>
            <a:ext cx="220151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WhatsApp Image 2022-01-19 at 16.04.57 (5).jpeg"/>
          <p:cNvPicPr>
            <a:picLocks noChangeAspect="1"/>
          </p:cNvPicPr>
          <p:nvPr/>
        </p:nvPicPr>
        <p:blipFill>
          <a:blip r:embed="rId2" cstate="print"/>
          <a:srcRect t="3801" b="21650"/>
          <a:stretch>
            <a:fillRect/>
          </a:stretch>
        </p:blipFill>
        <p:spPr>
          <a:xfrm>
            <a:off x="6516216" y="2420888"/>
            <a:ext cx="231674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53374"/>
            <a:ext cx="7776864" cy="1185223"/>
          </a:xfrm>
        </p:spPr>
        <p:txBody>
          <a:bodyPr>
            <a:normAutofit fontScale="90000"/>
          </a:bodyPr>
          <a:lstStyle/>
          <a:p>
            <a:pPr marL="363538" lvl="0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областного семинара - практикума: «Актуальные вопросы психолого-педагогического сопровождения детей с ТМНР. Инновационные технологии – путь к качественному образованию»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1368152"/>
          </a:xfrm>
        </p:spPr>
        <p:txBody>
          <a:bodyPr>
            <a:noAutofit/>
          </a:bodyPr>
          <a:lstStyle/>
          <a:p>
            <a:pPr marL="363538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D4E89"/>
                </a:solidFill>
                <a:latin typeface="Times New Roman" pitchFamily="18" charset="0"/>
                <a:cs typeface="Times New Roman" pitchFamily="18" charset="0"/>
              </a:rPr>
              <a:t>Участие в семинаре - практикуме приняли педагоги образовательных организаций г. Москвы, г. Волгограда и Волгоградской области, обучающие детей с ограниченными возможностями здоровья.</a:t>
            </a:r>
          </a:p>
        </p:txBody>
      </p:sp>
      <p:pic>
        <p:nvPicPr>
          <p:cNvPr id="4" name="Picture 102" descr="962822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84448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WhatsApp Image 2022-01-19 at 16.04.57 (2).jpeg"/>
          <p:cNvPicPr>
            <a:picLocks noChangeAspect="1"/>
          </p:cNvPicPr>
          <p:nvPr/>
        </p:nvPicPr>
        <p:blipFill>
          <a:blip r:embed="rId4" cstate="print"/>
          <a:srcRect l="34146" t="39899" r="36261" b="35951"/>
          <a:stretch>
            <a:fillRect/>
          </a:stretch>
        </p:blipFill>
        <p:spPr>
          <a:xfrm>
            <a:off x="467544" y="2348880"/>
            <a:ext cx="1944216" cy="343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WhatsApp Image 2022-01-19 at 16.04.57 (1).jpeg"/>
          <p:cNvPicPr>
            <a:picLocks noChangeAspect="1"/>
          </p:cNvPicPr>
          <p:nvPr/>
        </p:nvPicPr>
        <p:blipFill>
          <a:blip r:embed="rId5" cstate="print"/>
          <a:srcRect l="28738" t="2196" b="12440"/>
          <a:stretch>
            <a:fillRect/>
          </a:stretch>
        </p:blipFill>
        <p:spPr>
          <a:xfrm>
            <a:off x="2699792" y="2348880"/>
            <a:ext cx="4752528" cy="262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WhatsApp Image 2022-01-19 at 16.04.57 (3).jpeg"/>
          <p:cNvPicPr>
            <a:picLocks noChangeAspect="1"/>
          </p:cNvPicPr>
          <p:nvPr/>
        </p:nvPicPr>
        <p:blipFill>
          <a:blip r:embed="rId6" cstate="print"/>
          <a:srcRect t="38450" b="35300"/>
          <a:stretch>
            <a:fillRect/>
          </a:stretch>
        </p:blipFill>
        <p:spPr>
          <a:xfrm>
            <a:off x="1475656" y="3429000"/>
            <a:ext cx="480814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5252177beeacf4d6f405010493de92a91f376"/>
</p:tagLst>
</file>

<file path=ppt/theme/theme1.xml><?xml version="1.0" encoding="utf-8"?>
<a:theme xmlns:a="http://schemas.openxmlformats.org/drawingml/2006/main" name="samoletik-is-tetradnogo-lista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samoletik-is-tetradnogo-lista</Template>
  <TotalTime>664</TotalTime>
  <Words>674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samoletik-is-tetradnogo-lista</vt:lpstr>
      <vt:lpstr>КОМИТЕТ ОБРАЗОВАНИЯ, НАУКИ И МОЛОДЕЖНОЙ ПОЛИТИКИ ВОЛГОГРАДСКОЙ ОБЛАСТИ  ГОСУДАРСТВЕННОЕ КАЗЕННОЕ ОБЩЕОБРАЗОВАТЕЛЬНОЕ УЧРЕЖДЕНИЕ "ВОЛГОГРАДСКАЯ ШКОЛА – ИНТЕРНАТ № 4"    Ресурсный центр  по организации комплексного сопровождения детей с интеллектуальными нарушениями, тяжелыми множественными нарушениями  развития  </vt:lpstr>
      <vt:lpstr>Направления деятельности РЦ  2021 – 2022 учебный год</vt:lpstr>
      <vt:lpstr>Информационно-аналитическая деятельность</vt:lpstr>
      <vt:lpstr>Методическое сопровождение реализации АООП</vt:lpstr>
      <vt:lpstr>Методические практикумы</vt:lpstr>
      <vt:lpstr>       Консультирование педагогических работников и родителей (законных представителей) детей с ОВЗ, детей - инвалидов</vt:lpstr>
      <vt:lpstr>Презентация PowerPoint</vt:lpstr>
      <vt:lpstr>Проведение областного конкурса детского рисунка  «Осенняя палитра» для обучающихся с ОВЗ</vt:lpstr>
      <vt:lpstr>Проведение областного семинара - практикума: «Актуальные вопросы психолого-педагогического сопровождения детей с ТМНР. Инновационные технологии – путь к качественному образованию»</vt:lpstr>
      <vt:lpstr>Проведение информационных кампаний  по освещению проблем детей с ТМНР: </vt:lpstr>
      <vt:lpstr>Проведение информационных кампаний  по освещению проблем детей с ТМНР:</vt:lpstr>
      <vt:lpstr>Проведение конкурса по ранней профессиональной ориентации среди детей дошкольного возраста с ограниченными возможностями здоровья и инвалидностью "Беби-Абилимпикс"</vt:lpstr>
      <vt:lpstr>Перспективы развития ресурсного центра  на 2022-2023 учебный год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В.А. Петров</cp:lastModifiedBy>
  <cp:revision>106</cp:revision>
  <cp:lastPrinted>1601-01-01T00:00:00Z</cp:lastPrinted>
  <dcterms:created xsi:type="dcterms:W3CDTF">2021-01-19T23:17:39Z</dcterms:created>
  <dcterms:modified xsi:type="dcterms:W3CDTF">2022-06-22T13:06:40Z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