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319" r:id="rId2"/>
    <p:sldId id="291" r:id="rId3"/>
    <p:sldId id="302" r:id="rId4"/>
    <p:sldId id="292" r:id="rId5"/>
    <p:sldId id="296" r:id="rId6"/>
    <p:sldId id="294" r:id="rId7"/>
    <p:sldId id="293" r:id="rId8"/>
    <p:sldId id="295" r:id="rId9"/>
    <p:sldId id="297" r:id="rId10"/>
    <p:sldId id="300" r:id="rId11"/>
    <p:sldId id="299" r:id="rId12"/>
    <p:sldId id="301" r:id="rId13"/>
    <p:sldId id="317" r:id="rId14"/>
    <p:sldId id="270" r:id="rId15"/>
    <p:sldId id="271" r:id="rId16"/>
    <p:sldId id="304" r:id="rId17"/>
    <p:sldId id="283" r:id="rId18"/>
    <p:sldId id="284" r:id="rId19"/>
    <p:sldId id="285" r:id="rId20"/>
    <p:sldId id="3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4" autoAdjust="0"/>
    <p:restoredTop sz="95232" autoAdjust="0"/>
  </p:normalViewPr>
  <p:slideViewPr>
    <p:cSldViewPr>
      <p:cViewPr varScale="1">
        <p:scale>
          <a:sx n="68" d="100"/>
          <a:sy n="68" d="100"/>
        </p:scale>
        <p:origin x="1326" y="7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E712-710D-49C4-8E42-17E101C58346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E7666-A1F0-4F87-A087-75D5C076C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0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E7666-A1F0-4F87-A087-75D5C076C0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7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ymnasium1.oshkole.ru/" TargetMode="External"/><Relationship Id="rId2" Type="http://schemas.openxmlformats.org/officeDocument/2006/relationships/hyperlink" Target="mailto:gymnasium1@volgadmin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D204BA1D-090D-41AC-9117-9CF3AAFB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0" y="694655"/>
            <a:ext cx="1731962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4A7F6AC-78C4-44FA-81E2-47C039C80569}"/>
              </a:ext>
            </a:extLst>
          </p:cNvPr>
          <p:cNvSpPr/>
          <p:nvPr/>
        </p:nvSpPr>
        <p:spPr>
          <a:xfrm>
            <a:off x="1440381" y="694655"/>
            <a:ext cx="7286625" cy="64611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«ДИРЕКТОРСКИЙ ЧАС»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постоянно действующий семинар для директоров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общеобразовательных организаций Волгоградской области</a:t>
            </a:r>
            <a:endParaRPr lang="ru-RU" altLang="ru-RU" sz="1200" b="1" dirty="0">
              <a:solidFill>
                <a:schemeClr val="bg1"/>
              </a:solidFill>
              <a:latin typeface="+mn-lt"/>
              <a:ea typeface="+mj-ea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CA69F4-A5B8-42E9-995C-7C59EF819C7A}"/>
              </a:ext>
            </a:extLst>
          </p:cNvPr>
          <p:cNvSpPr txBox="1"/>
          <p:nvPr/>
        </p:nvSpPr>
        <p:spPr>
          <a:xfrm>
            <a:off x="574400" y="2671659"/>
            <a:ext cx="7886032" cy="210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1950" algn="ctr">
              <a:lnSpc>
                <a:spcPct val="110000"/>
              </a:lnSpc>
              <a:buFont typeface="Symbol" pitchFamily="18" charset="2"/>
              <a:buNone/>
            </a:pPr>
            <a:r>
              <a:rPr lang="ru-RU" sz="2400" b="1" dirty="0">
                <a:solidFill>
                  <a:srgbClr val="002060"/>
                </a:solidFill>
              </a:rPr>
              <a:t>Формирование читательской грамотности: </a:t>
            </a:r>
          </a:p>
          <a:p>
            <a:pPr marL="0" indent="361950" algn="ctr">
              <a:lnSpc>
                <a:spcPct val="110000"/>
              </a:lnSpc>
              <a:buFont typeface="Symbol" pitchFamily="18" charset="2"/>
              <a:buNone/>
            </a:pPr>
            <a:r>
              <a:rPr lang="ru-RU" sz="2400" b="1" dirty="0">
                <a:solidFill>
                  <a:srgbClr val="002060"/>
                </a:solidFill>
              </a:rPr>
              <a:t>опыт работы учителей русского языка и литературы МОУ Гимназии №1 Волгограда</a:t>
            </a:r>
          </a:p>
          <a:p>
            <a:pPr marL="0" indent="361950" algn="ctr">
              <a:lnSpc>
                <a:spcPct val="110000"/>
              </a:lnSpc>
              <a:buFont typeface="Symbol" pitchFamily="18" charset="2"/>
              <a:buNone/>
            </a:pPr>
            <a:r>
              <a:rPr lang="ru-RU" sz="2400" b="1" dirty="0">
                <a:solidFill>
                  <a:srgbClr val="002060"/>
                </a:solidFill>
              </a:rPr>
              <a:t>в системе уроков словесности </a:t>
            </a:r>
          </a:p>
          <a:p>
            <a:pPr marL="0" indent="361950" algn="ctr">
              <a:lnSpc>
                <a:spcPct val="110000"/>
              </a:lnSpc>
              <a:buFont typeface="Symbol" pitchFamily="18" charset="2"/>
              <a:buNone/>
            </a:pPr>
            <a:r>
              <a:rPr lang="ru-RU" sz="2400" b="1" dirty="0">
                <a:solidFill>
                  <a:srgbClr val="002060"/>
                </a:solidFill>
              </a:rPr>
              <a:t>и в ходе внеурочной деятельности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8E6DA3-DCC9-419D-8CA4-BD04010909B2}"/>
              </a:ext>
            </a:extLst>
          </p:cNvPr>
          <p:cNvSpPr txBox="1"/>
          <p:nvPr/>
        </p:nvSpPr>
        <p:spPr>
          <a:xfrm>
            <a:off x="899592" y="5517232"/>
            <a:ext cx="77175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61950" algn="r">
              <a:buFont typeface="Symbol" pitchFamily="18" charset="2"/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Матюшенко Елена Евгеньевна, </a:t>
            </a:r>
          </a:p>
          <a:p>
            <a:pPr indent="361950" algn="r"/>
            <a:r>
              <a:rPr lang="ru-RU" b="1" i="1" dirty="0">
                <a:solidFill>
                  <a:srgbClr val="002060"/>
                </a:solidFill>
              </a:rPr>
              <a:t> учитель русского языка и литературы,</a:t>
            </a:r>
          </a:p>
          <a:p>
            <a:pPr indent="361950" algn="r"/>
            <a:r>
              <a:rPr lang="ru-RU" b="1" i="1" dirty="0">
                <a:solidFill>
                  <a:srgbClr val="002060"/>
                </a:solidFill>
              </a:rPr>
              <a:t> кандидат </a:t>
            </a:r>
            <a:r>
              <a:rPr lang="ru-RU" sz="1800" b="1" i="1" dirty="0">
                <a:solidFill>
                  <a:srgbClr val="002060"/>
                </a:solidFill>
              </a:rPr>
              <a:t>филологических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353156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2800" b="1" u="sng" dirty="0"/>
              <a:t>5 – 7 классы, 3 раза в год</a:t>
            </a:r>
          </a:p>
          <a:p>
            <a:pPr marL="0" lvl="0" indent="0" algn="just">
              <a:buNone/>
            </a:pPr>
            <a:endParaRPr lang="ru-RU" i="1" dirty="0"/>
          </a:p>
          <a:p>
            <a:pPr marL="0" lvl="0" indent="0" algn="just">
              <a:buNone/>
            </a:pPr>
            <a:r>
              <a:rPr lang="ru-RU" i="1" dirty="0"/>
              <a:t>темп (кол-во слов),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i="1" dirty="0">
                <a:ea typeface="Calibri"/>
                <a:cs typeface="Times New Roman"/>
              </a:rPr>
              <a:t>выразительность</a:t>
            </a:r>
            <a:r>
              <a:rPr lang="ru-RU" i="1" dirty="0">
                <a:solidFill>
                  <a:srgbClr val="073E87"/>
                </a:solidFill>
              </a:rPr>
              <a:t> ,</a:t>
            </a:r>
          </a:p>
          <a:p>
            <a:pPr marL="0" lvl="0" indent="0" algn="just">
              <a:buNone/>
            </a:pPr>
            <a:r>
              <a:rPr lang="ru-RU" i="1" dirty="0">
                <a:cs typeface="Times New Roman" panose="02020603050405020304" pitchFamily="18" charset="0"/>
              </a:rPr>
              <a:t>четкость дикции,</a:t>
            </a:r>
          </a:p>
          <a:p>
            <a:pPr marL="0" lvl="0" indent="0" algn="just">
              <a:buNone/>
            </a:pPr>
            <a:r>
              <a:rPr lang="ru-RU" i="1" dirty="0"/>
              <a:t>пропуск слов, слогов, строчек,</a:t>
            </a:r>
          </a:p>
          <a:p>
            <a:pPr marL="0" lvl="0" indent="0" algn="just">
              <a:buNone/>
            </a:pPr>
            <a:r>
              <a:rPr lang="ru-RU" i="1" dirty="0"/>
              <a:t>соблюдение орфоэпических норм,</a:t>
            </a:r>
          </a:p>
          <a:p>
            <a:pPr marL="0" lvl="0" indent="0" algn="just">
              <a:buNone/>
            </a:pPr>
            <a:r>
              <a:rPr lang="ru-RU" i="1" dirty="0"/>
              <a:t>искажение слов,</a:t>
            </a:r>
          </a:p>
          <a:p>
            <a:pPr marL="0" lvl="0" indent="0" algn="just">
              <a:buNone/>
            </a:pPr>
            <a:r>
              <a:rPr lang="ru-RU" i="1" dirty="0"/>
              <a:t>осмысленность чтения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ПРОВЕРКА ТЕХНИКИ ЧТЕНИЯ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40" y="3933056"/>
            <a:ext cx="22320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>
              <a:lnSpc>
                <a:spcPct val="110000"/>
              </a:lnSpc>
              <a:buNone/>
            </a:pPr>
            <a:endParaRPr lang="ru-RU" sz="3000" b="1" dirty="0"/>
          </a:p>
          <a:p>
            <a:pPr marL="0" indent="0">
              <a:lnSpc>
                <a:spcPct val="110000"/>
              </a:lnSpc>
              <a:buNone/>
            </a:pPr>
            <a:r>
              <a:rPr lang="ru-RU" sz="3000" b="1" dirty="0"/>
              <a:t>Отзыв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/>
              <a:t>1. Понравился или не понравился вам рассказ?</a:t>
            </a:r>
          </a:p>
          <a:p>
            <a:pPr marL="266700" indent="-266700">
              <a:lnSpc>
                <a:spcPct val="110000"/>
              </a:lnSpc>
              <a:buNone/>
            </a:pPr>
            <a:r>
              <a:rPr lang="ru-RU" sz="2600" dirty="0"/>
              <a:t>2. Кто автор рассказа? Как называется рассказ? Какова его тема?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/>
              <a:t>3. Кто главный герой рассказа?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/>
              <a:t>4. Понравился ли вам главный герой? Почему?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600" dirty="0"/>
              <a:t>5. Какова основная мысль рассказа?</a:t>
            </a:r>
          </a:p>
          <a:p>
            <a:pPr marL="266700" indent="-266700">
              <a:lnSpc>
                <a:spcPct val="110000"/>
              </a:lnSpc>
              <a:buNone/>
            </a:pPr>
            <a:r>
              <a:rPr lang="ru-RU" sz="2600" dirty="0"/>
              <a:t>6. Разделяете ли вы позицию автора рассказа в оценке описанного события? Почему?</a:t>
            </a:r>
          </a:p>
          <a:p>
            <a:pPr marL="0" lvl="0" indent="0" algn="just">
              <a:buNone/>
            </a:pPr>
            <a:endParaRPr lang="ru-RU" sz="3600" dirty="0"/>
          </a:p>
          <a:p>
            <a:pPr marL="0" lv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ЧИТАТЕЛЬСКИЙ ДНЕВНИК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3600" dirty="0"/>
              <a:t>5 – 9 классы </a:t>
            </a:r>
          </a:p>
          <a:p>
            <a:pPr marL="0" lvl="0" indent="0" algn="just">
              <a:buNone/>
            </a:pPr>
            <a:r>
              <a:rPr lang="ru-RU" sz="2800" b="1" dirty="0"/>
              <a:t>Темы предложены в учебниках, творческие,  краткосрочные, </a:t>
            </a:r>
            <a:r>
              <a:rPr lang="ru-RU" sz="2800" b="1" dirty="0" err="1"/>
              <a:t>монопредметные</a:t>
            </a:r>
            <a:r>
              <a:rPr lang="ru-RU" sz="2800" b="1" dirty="0"/>
              <a:t> проекты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i="1" dirty="0">
                <a:solidFill>
                  <a:srgbClr val="073E87"/>
                </a:solidFill>
              </a:rPr>
              <a:t>1. Напишите сказку, главными героями которой станут части речи. Продумайте её поучительный смысл. Сказка должна быть не только волшебной, но и поучительной.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i="1" u="sng" dirty="0">
                <a:solidFill>
                  <a:srgbClr val="073E87"/>
                </a:solidFill>
              </a:rPr>
              <a:t>2. Подготовьте сообщение: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i="1" dirty="0">
                <a:solidFill>
                  <a:srgbClr val="073E87"/>
                </a:solidFill>
              </a:rPr>
              <a:t>«Фразеологизмы о традиционной русской грамотности», «Как наши предки относились к труду?»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ПРОЕКТНАЯ ДЕЯТЕЛЬНОСТЬ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5001419"/>
          </a:xfrm>
        </p:spPr>
        <p:txBody>
          <a:bodyPr>
            <a:normAutofit fontScale="92500"/>
          </a:bodyPr>
          <a:lstStyle/>
          <a:p>
            <a:pPr algn="ctr"/>
            <a:endParaRPr lang="ru-RU" dirty="0"/>
          </a:p>
          <a:p>
            <a:pPr marL="0" lvl="0" indent="0" algn="ctr">
              <a:lnSpc>
                <a:spcPct val="110000"/>
              </a:lnSpc>
              <a:buNone/>
            </a:pPr>
            <a:r>
              <a:rPr lang="ru-RU" sz="3900" dirty="0"/>
              <a:t>10 – 11 классы 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ru-RU" sz="3000" b="1" dirty="0"/>
              <a:t>Долговременный, в рамках профиля, исследовательский или практико-ориентированный характер, публичный отчёт в форме защиты 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ru-RU" sz="2600" i="1" dirty="0">
                <a:solidFill>
                  <a:srgbClr val="073E87"/>
                </a:solidFill>
              </a:rPr>
              <a:t>1. Кластер как способ систематизации информации.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600" i="1" dirty="0">
                <a:solidFill>
                  <a:srgbClr val="073E87"/>
                </a:solidFill>
              </a:rPr>
              <a:t>2. Реклама как наиболее актуальный тип </a:t>
            </a:r>
            <a:r>
              <a:rPr lang="ru-RU" sz="2600" i="1" dirty="0" err="1">
                <a:solidFill>
                  <a:srgbClr val="073E87"/>
                </a:solidFill>
              </a:rPr>
              <a:t>креолизованного</a:t>
            </a:r>
            <a:r>
              <a:rPr lang="ru-RU" sz="2600" i="1" dirty="0">
                <a:solidFill>
                  <a:srgbClr val="073E87"/>
                </a:solidFill>
              </a:rPr>
              <a:t> текста в современном информационном пространстве.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600" i="1" dirty="0">
                <a:solidFill>
                  <a:srgbClr val="073E87"/>
                </a:solidFill>
              </a:rPr>
              <a:t>3. Наука и вымысел в художественных произведениях: физические законы в литературе и фольклоре</a:t>
            </a:r>
            <a:r>
              <a:rPr lang="ru-RU" sz="2800" i="1" dirty="0">
                <a:solidFill>
                  <a:srgbClr val="073E87"/>
                </a:solidFill>
              </a:rPr>
              <a:t>.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sz="2800" dirty="0">
              <a:solidFill>
                <a:srgbClr val="073E87"/>
              </a:solidFill>
            </a:endParaRPr>
          </a:p>
          <a:p>
            <a:pPr marL="0" lv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ПРОЕКТНАЯ ДЕЯТЕЛЬНОСТЬ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2962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628800"/>
            <a:ext cx="8640959" cy="50014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>
              <a:lnSpc>
                <a:spcPct val="120000"/>
              </a:lnSpc>
              <a:buNone/>
            </a:pPr>
            <a:endParaRPr lang="ru-RU" sz="40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/>
              <a:t>1. Поэтический марафон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/>
              <a:t>2. Открытый микрофон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/>
              <a:t>3. «Золотая полка»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/>
              <a:t>4. Буккроссинг «Дарите книги с любовью»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dirty="0"/>
              <a:t>(</a:t>
            </a:r>
            <a:r>
              <a:rPr lang="ru-RU" sz="9600" i="1" dirty="0"/>
              <a:t>14 февраля – всемирный день книгодарения</a:t>
            </a:r>
            <a:r>
              <a:rPr lang="ru-RU" sz="96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/>
              <a:t>5. Фотовыставки </a:t>
            </a:r>
            <a:r>
              <a:rPr lang="ru-RU" sz="9600" dirty="0"/>
              <a:t>(«</a:t>
            </a:r>
            <a:r>
              <a:rPr lang="ru-RU" sz="9600" i="1" dirty="0"/>
              <a:t>В объективе человек читающий»,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i="1" dirty="0"/>
              <a:t>«В книжном магазине», «Читаем в кругу семьи»</a:t>
            </a:r>
            <a:r>
              <a:rPr lang="ru-RU" sz="96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/>
              <a:t>6. Сотрудничество с библиотекой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1200" b="1" dirty="0"/>
              <a:t>7. Встречи с писателями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1200" b="1" dirty="0"/>
          </a:p>
          <a:p>
            <a:pPr marL="0" lvl="0" indent="0" algn="just">
              <a:buNone/>
            </a:pPr>
            <a:endParaRPr lang="ru-RU" sz="3600" dirty="0"/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srgbClr val="073E87"/>
                </a:solidFill>
              </a:rPr>
              <a:t>  </a:t>
            </a:r>
          </a:p>
          <a:p>
            <a:pPr marL="0" lv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АКЦИИ, КОНКУРСЫ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2367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76772"/>
            <a:ext cx="8640959" cy="5001419"/>
          </a:xfrm>
        </p:spPr>
        <p:txBody>
          <a:bodyPr>
            <a:normAutofit fontScale="92500"/>
          </a:bodyPr>
          <a:lstStyle/>
          <a:p>
            <a:pPr algn="ctr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3000" b="1" dirty="0"/>
              <a:t>«Современная детская литература: </a:t>
            </a:r>
          </a:p>
          <a:p>
            <a:pPr marL="0" lvl="0" indent="0" algn="ctr">
              <a:buNone/>
            </a:pPr>
            <a:r>
              <a:rPr lang="ru-RU" sz="3000" b="1" dirty="0"/>
              <a:t>читаем, размышляем, обсуждаем» </a:t>
            </a:r>
          </a:p>
          <a:p>
            <a:pPr marL="0" lvl="0" indent="0" algn="ctr">
              <a:buNone/>
            </a:pPr>
            <a:endParaRPr lang="ru-RU" sz="1100" b="1" dirty="0"/>
          </a:p>
          <a:p>
            <a:pPr marL="0" lvl="0" indent="0" algn="ctr">
              <a:buNone/>
            </a:pPr>
            <a:r>
              <a:rPr lang="ru-RU" i="1" dirty="0"/>
              <a:t>(26 апреля 2018 года, 17 мая 2019 года)</a:t>
            </a:r>
          </a:p>
          <a:p>
            <a:pPr marL="0" lvl="0" indent="0" algn="just">
              <a:buNone/>
            </a:pPr>
            <a:endParaRPr lang="ru-RU" sz="3000" dirty="0"/>
          </a:p>
          <a:p>
            <a:pPr marL="0" indent="0" algn="ctr">
              <a:buNone/>
            </a:pPr>
            <a:r>
              <a:rPr lang="ru-RU" sz="3000" b="1" dirty="0"/>
              <a:t>Цель: формирование читательского кругозора и читательских предпочтений учащихся посредством проведения читательской конференции, посвященной современной детской литературе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b="1" dirty="0"/>
              <a:t>ОТКРЫТАЯ РЕГИОНАЛЬНАЯ </a:t>
            </a:r>
            <a:br>
              <a:rPr lang="ru-RU" sz="4000" b="1" dirty="0"/>
            </a:br>
            <a:r>
              <a:rPr lang="ru-RU" sz="4000" b="1" dirty="0"/>
              <a:t>ЧИТАТЕЛЬСКАЯ КОНФЕРЕНЦИЯ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9756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856581"/>
            <a:ext cx="8640959" cy="48127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800" b="1" dirty="0"/>
              <a:t>Анкетирование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i="1" dirty="0"/>
              <a:t>обобщение результатов анкетирования среди учащихся 5 – 11 классов с целью выявления читательских предпочтений современных школьников</a:t>
            </a:r>
          </a:p>
          <a:p>
            <a:pPr marL="0" lvl="0" indent="0" algn="just">
              <a:buClr>
                <a:srgbClr val="31B6FD"/>
              </a:buClr>
              <a:buNone/>
            </a:pPr>
            <a:endParaRPr lang="ru-RU" b="1" dirty="0"/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800" b="1" dirty="0">
                <a:solidFill>
                  <a:srgbClr val="073E87"/>
                </a:solidFill>
              </a:rPr>
              <a:t>Конкурсы, акции</a:t>
            </a:r>
          </a:p>
          <a:p>
            <a:pPr marL="0" lvl="0" indent="0" algn="just">
              <a:buClr>
                <a:srgbClr val="31B6FD"/>
              </a:buClr>
              <a:buNone/>
            </a:pPr>
            <a:endParaRPr lang="ru-RU" b="1" dirty="0">
              <a:solidFill>
                <a:srgbClr val="073E87"/>
              </a:solidFill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800" b="1" dirty="0">
                <a:solidFill>
                  <a:srgbClr val="073E87"/>
                </a:solidFill>
              </a:rPr>
              <a:t>Конференция </a:t>
            </a: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i="1" dirty="0"/>
              <a:t>мероприятия для учащихся 5-9 классов и для старшеклассников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ЧИТАТЕЛЬСКАЯ КОНФЕРЕНЦИЯ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4430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00141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/>
              <a:t> </a:t>
            </a:r>
            <a:r>
              <a:rPr lang="ru-RU" sz="2800" b="1" dirty="0"/>
              <a:t>Выставка книг современной детской литературы</a:t>
            </a:r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 Обзор современной детской литературы</a:t>
            </a:r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 Экскурсия по выставкам творческих работ учащихся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ТРАДИЦИОННЫЕ ФОРМЫ РАБОТЫ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1622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500141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«Обложка моей любимой книги»</a:t>
            </a:r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«О пользе чтения» (ролики, интервью)</a:t>
            </a:r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«В объективе человек читающий»</a:t>
            </a:r>
          </a:p>
          <a:p>
            <a:pPr marL="0" indent="0">
              <a:buNone/>
            </a:pPr>
            <a:endParaRPr lang="ru-RU" sz="2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/>
              <a:t>«Знакомьтесь: современный детский писатель»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ТВОРЧЕСКИЕ РАБОТЫ УЧАЩИХСЯ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22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5001419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/>
              <a:t> </a:t>
            </a:r>
            <a:r>
              <a:rPr lang="ru-RU" sz="3000" b="1" dirty="0" err="1"/>
              <a:t>Флешмобы</a:t>
            </a:r>
            <a:r>
              <a:rPr lang="ru-RU" sz="3000" b="1" dirty="0"/>
              <a:t> «Читать не вредно. Вредно не читать!»,  «Для чтения время всегда хорошее»</a:t>
            </a:r>
          </a:p>
          <a:p>
            <a:pPr marL="0" indent="0">
              <a:buNone/>
            </a:pPr>
            <a:endParaRPr lang="ru-RU" sz="3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000" b="1" dirty="0"/>
              <a:t> Интервью с писателем</a:t>
            </a:r>
          </a:p>
          <a:p>
            <a:pPr marL="0" indent="0">
              <a:buNone/>
            </a:pPr>
            <a:endParaRPr lang="ru-RU" sz="3000" b="1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3000" b="1" dirty="0"/>
              <a:t> «В мире литературной рекламы»: рекламные модули и </a:t>
            </a:r>
            <a:r>
              <a:rPr lang="ru-RU" sz="3000" b="1" dirty="0" err="1"/>
              <a:t>буктрейлеры</a:t>
            </a:r>
            <a:endParaRPr lang="ru-RU" sz="3000" b="1" dirty="0"/>
          </a:p>
          <a:p>
            <a:pPr marL="0" indent="0">
              <a:buNone/>
            </a:pPr>
            <a:endParaRPr lang="ru-RU" sz="3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000" b="1" dirty="0"/>
              <a:t> Ток-шоу «Закрытый показ»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НЕСТАНДАРТНЫЕ ФОРМЫ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23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54461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marL="0" lv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800" b="1" u="sng" dirty="0"/>
          </a:p>
          <a:p>
            <a:pPr marL="0" lvl="0" indent="0" algn="just">
              <a:buNone/>
            </a:pPr>
            <a:r>
              <a:rPr lang="ru-RU" sz="2800" b="1" u="sng" dirty="0"/>
              <a:t>1. Урочная деятельность</a:t>
            </a:r>
          </a:p>
          <a:p>
            <a:pPr marL="0" lvl="0" indent="0" algn="just">
              <a:buNone/>
            </a:pPr>
            <a:r>
              <a:rPr lang="ru-RU" i="1" dirty="0"/>
              <a:t>Современные УМК по русскому языку и литературе</a:t>
            </a:r>
          </a:p>
          <a:p>
            <a:pPr marL="0" lvl="0" indent="0" algn="just">
              <a:buNone/>
            </a:pPr>
            <a:r>
              <a:rPr lang="ru-RU" i="1" dirty="0"/>
              <a:t>Система факультативных  и элективных курсов</a:t>
            </a:r>
          </a:p>
          <a:p>
            <a:pPr marL="0" lvl="0" indent="0" algn="just">
              <a:buNone/>
            </a:pPr>
            <a:endParaRPr lang="ru-RU" sz="2800" b="1" dirty="0"/>
          </a:p>
          <a:p>
            <a:pPr marL="0" lvl="0" indent="0" algn="just">
              <a:buNone/>
            </a:pPr>
            <a:r>
              <a:rPr lang="ru-RU" sz="2800" b="1" dirty="0"/>
              <a:t>2</a:t>
            </a:r>
            <a:r>
              <a:rPr lang="ru-RU" sz="2800" b="1" u="sng" dirty="0"/>
              <a:t>. Внеурочная деятельность</a:t>
            </a:r>
          </a:p>
          <a:p>
            <a:pPr marL="0" lvl="0" indent="0" algn="just">
              <a:buNone/>
            </a:pPr>
            <a:r>
              <a:rPr lang="ru-RU" i="1" dirty="0"/>
              <a:t>Конференции</a:t>
            </a:r>
          </a:p>
          <a:p>
            <a:pPr marL="0" lvl="0" indent="0" algn="just">
              <a:buNone/>
            </a:pPr>
            <a:r>
              <a:rPr lang="ru-RU" i="1" dirty="0"/>
              <a:t>Акции, конкурсы</a:t>
            </a:r>
          </a:p>
          <a:p>
            <a:pPr marL="0" lvl="0" indent="0" algn="just">
              <a:buNone/>
            </a:pPr>
            <a:r>
              <a:rPr lang="ru-RU" i="1" dirty="0"/>
              <a:t>Проектная деятельность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ЧИТАТЕЛЬСКАЯ ГРАМОТНОСТЬ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4000" b="1" dirty="0"/>
          </a:p>
          <a:p>
            <a:pPr marL="0" indent="0" algn="ctr">
              <a:buNone/>
            </a:pPr>
            <a:r>
              <a:rPr lang="ru-RU" sz="4000" b="1" dirty="0"/>
              <a:t>Спасибо за внимание </a:t>
            </a:r>
          </a:p>
          <a:p>
            <a:pPr marL="0" indent="0" algn="ctr">
              <a:buNone/>
            </a:pPr>
            <a:endParaRPr lang="ru-RU" sz="4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93931"/>
              </p:ext>
            </p:extLst>
          </p:nvPr>
        </p:nvGraphicFramePr>
        <p:xfrm>
          <a:off x="867569" y="5661248"/>
          <a:ext cx="7408862" cy="731520"/>
        </p:xfrm>
        <a:graphic>
          <a:graphicData uri="http://schemas.openxmlformats.org/drawingml/2006/table">
            <a:tbl>
              <a:tblPr/>
              <a:tblGrid>
                <a:gridCol w="370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Электронная почта </a:t>
                      </a:r>
                      <a:r>
                        <a:rPr lang="en-US" dirty="0"/>
                        <a:t>E-mail: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gymnasium1@volgadmin.ru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Ссылка на сайт: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https://gymnasium1.oshkole.ru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23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5184576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 algn="just">
              <a:buNone/>
            </a:pPr>
            <a:endParaRPr lang="ru-RU" sz="2800" b="1" u="sng" dirty="0"/>
          </a:p>
          <a:p>
            <a:pPr marL="0" lvl="0" indent="0" algn="just">
              <a:buNone/>
            </a:pPr>
            <a:endParaRPr lang="ru-RU" sz="3000" b="1" u="sng" dirty="0"/>
          </a:p>
          <a:p>
            <a:pPr marL="0" lvl="0" indent="0" algn="just">
              <a:buNone/>
            </a:pPr>
            <a:r>
              <a:rPr lang="ru-RU" sz="4000" b="1" u="sng" dirty="0"/>
              <a:t>Современные УМК по русскому языку и литературе:</a:t>
            </a:r>
          </a:p>
          <a:p>
            <a:pPr marL="0" lvl="0" indent="0" algn="just">
              <a:buNone/>
            </a:pPr>
            <a:r>
              <a:rPr lang="ru-RU" sz="3100" i="1" dirty="0"/>
              <a:t>Русский язык – УМК под ред. Л.М. Рыбченковой</a:t>
            </a:r>
          </a:p>
          <a:p>
            <a:pPr marL="0" lvl="0" indent="0" algn="just">
              <a:buNone/>
            </a:pPr>
            <a:r>
              <a:rPr lang="ru-RU" sz="3100" i="1" dirty="0"/>
              <a:t>Литература – УМК под ред. Г.С. Меркина</a:t>
            </a:r>
          </a:p>
          <a:p>
            <a:pPr marL="0" lvl="0" indent="0" algn="just">
              <a:buNone/>
            </a:pPr>
            <a:endParaRPr lang="ru-RU" b="1" u="sng" dirty="0"/>
          </a:p>
          <a:p>
            <a:pPr marL="0" indent="0" algn="just">
              <a:buNone/>
            </a:pPr>
            <a:r>
              <a:rPr lang="ru-RU" sz="4000" b="1" u="sng" dirty="0"/>
              <a:t>Факультативные занятия: </a:t>
            </a:r>
          </a:p>
          <a:p>
            <a:pPr marL="0" indent="0" algn="just">
              <a:buNone/>
            </a:pPr>
            <a:r>
              <a:rPr lang="ru-RU" sz="3400" i="1" dirty="0"/>
              <a:t>«Речевой этикет», «Удивительная этимология», «Занимательный русский»</a:t>
            </a:r>
          </a:p>
          <a:p>
            <a:pPr marL="0" indent="0" algn="just">
              <a:buNone/>
            </a:pPr>
            <a:endParaRPr lang="ru-RU" i="1" dirty="0"/>
          </a:p>
          <a:p>
            <a:pPr marL="0" lvl="0" indent="0" algn="just">
              <a:buNone/>
            </a:pPr>
            <a:r>
              <a:rPr lang="ru-RU" sz="4000" b="1" u="sng" dirty="0"/>
              <a:t>Элективные курсы: </a:t>
            </a:r>
          </a:p>
          <a:p>
            <a:pPr marL="0" lvl="0" indent="0" algn="just">
              <a:buNone/>
            </a:pPr>
            <a:r>
              <a:rPr lang="ru-RU" sz="3400" i="1" dirty="0"/>
              <a:t>«Современная русская литература», «Зарубежная литература», «Культура речи»,  «Стилистика»,  «Комплексный анализ текста»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УРОЧНАЯ ДЕЯТЕЛЬНОСТЬ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i="1" dirty="0"/>
              <a:t>Учебник</a:t>
            </a:r>
          </a:p>
          <a:p>
            <a:pPr marL="0" indent="0">
              <a:buNone/>
            </a:pPr>
            <a:r>
              <a:rPr lang="ru-RU" i="1" dirty="0"/>
              <a:t>Рабочая тетрадь</a:t>
            </a:r>
          </a:p>
          <a:p>
            <a:pPr marL="0" indent="0">
              <a:buNone/>
            </a:pPr>
            <a:r>
              <a:rPr lang="ru-RU" i="1" dirty="0"/>
              <a:t>Готовимся к ГИА / ОГЭ. Тесты</a:t>
            </a:r>
          </a:p>
          <a:p>
            <a:pPr marL="0" indent="0">
              <a:buNone/>
            </a:pPr>
            <a:r>
              <a:rPr lang="ru-RU" i="1" dirty="0"/>
              <a:t>Самостоятельные и контрольны</a:t>
            </a:r>
            <a:r>
              <a:rPr lang="ru-RU" sz="2800" i="1" dirty="0"/>
              <a:t>е работы</a:t>
            </a:r>
          </a:p>
          <a:p>
            <a:pPr marL="0" indent="0" algn="ctr">
              <a:buNone/>
            </a:pPr>
            <a:r>
              <a:rPr lang="ru-RU" sz="4000" b="1" dirty="0"/>
              <a:t>+</a:t>
            </a:r>
          </a:p>
          <a:p>
            <a:pPr marL="0" indent="0" algn="just">
              <a:buNone/>
            </a:pPr>
            <a:r>
              <a:rPr lang="ru-RU" sz="2800" b="1" u="sng" dirty="0"/>
              <a:t>Ведение теоретической тетради</a:t>
            </a:r>
          </a:p>
          <a:p>
            <a:pPr marL="0" lvl="0" indent="0" algn="just">
              <a:buNone/>
            </a:pPr>
            <a:endParaRPr lang="ru-RU" sz="3600" dirty="0"/>
          </a:p>
          <a:p>
            <a:pPr marL="0" lvl="0" indent="0" algn="just">
              <a:buNone/>
            </a:pPr>
            <a:r>
              <a:rPr lang="ru-RU" b="1" dirty="0"/>
              <a:t> 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УМК по  РУССКОМУ ЯЗЫКУ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81" y="5013176"/>
            <a:ext cx="3221227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348880"/>
            <a:ext cx="8640959" cy="4392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sz="3300" b="1" u="sng" dirty="0"/>
              <a:t>«Школа чтения» </a:t>
            </a:r>
            <a:r>
              <a:rPr lang="ru-RU" sz="2800" i="1" dirty="0"/>
              <a:t>научит читать, понимать, анализировать прочитанное, поможет освоить разные виды чтения для успешного овладения различными школьными предметами</a:t>
            </a:r>
          </a:p>
          <a:p>
            <a:pPr marL="0" lvl="0" indent="0" algn="just">
              <a:buNone/>
            </a:pPr>
            <a:r>
              <a:rPr lang="ru-RU" sz="2800" i="1" dirty="0"/>
              <a:t>Правила изучающего чтения</a:t>
            </a:r>
          </a:p>
          <a:p>
            <a:pPr marL="0" lvl="0" indent="0" algn="just">
              <a:buNone/>
            </a:pPr>
            <a:r>
              <a:rPr lang="ru-RU" sz="2800" i="1" dirty="0"/>
              <a:t>Правила беглого чтения</a:t>
            </a:r>
          </a:p>
          <a:p>
            <a:pPr marL="0" lvl="0" indent="0" algn="just">
              <a:buNone/>
            </a:pPr>
            <a:endParaRPr lang="ru-RU" sz="2800" i="1" dirty="0"/>
          </a:p>
          <a:p>
            <a:pPr marL="0" lvl="0" indent="0" algn="just">
              <a:buNone/>
            </a:pPr>
            <a:r>
              <a:rPr lang="ru-RU" sz="2800" b="1" u="sng" dirty="0"/>
              <a:t>«</a:t>
            </a:r>
            <a:r>
              <a:rPr lang="ru-RU" sz="3300" b="1" u="sng" dirty="0"/>
              <a:t>Энциклопедия советов» </a:t>
            </a:r>
            <a:endParaRPr lang="ru-RU" sz="3300" b="1" dirty="0"/>
          </a:p>
          <a:p>
            <a:pPr marL="0" lvl="0" indent="0" algn="just">
              <a:buNone/>
            </a:pPr>
            <a:r>
              <a:rPr lang="ru-RU" sz="2800" i="1" dirty="0"/>
              <a:t>Как организовать работу над проектом</a:t>
            </a:r>
          </a:p>
          <a:p>
            <a:pPr marL="0" lvl="0" indent="0" algn="just">
              <a:buNone/>
            </a:pPr>
            <a:r>
              <a:rPr lang="ru-RU" sz="2800" i="1" dirty="0"/>
              <a:t>Как сформулировать информационный запрос</a:t>
            </a:r>
          </a:p>
          <a:p>
            <a:pPr marL="0" lvl="0" indent="0" algn="just">
              <a:buNone/>
            </a:pPr>
            <a:r>
              <a:rPr lang="ru-RU" sz="2800" i="1" dirty="0"/>
              <a:t>Как написать отзыв о прочитанном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srgbClr val="073E87"/>
                </a:solidFill>
              </a:rPr>
              <a:t> 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РУБРИКИ УЧЕБНИКА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 algn="just">
              <a:buNone/>
            </a:pPr>
            <a:endParaRPr lang="ru-RU" sz="3600" dirty="0"/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srgbClr val="073E87"/>
                </a:solidFill>
              </a:rPr>
              <a:t>  </a:t>
            </a:r>
          </a:p>
          <a:p>
            <a:pPr marL="0" lv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/>
              <a:t>АНКЕТА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862" y="20988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74962" y="3183094"/>
            <a:ext cx="3168352" cy="28803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27584" y="3861048"/>
            <a:ext cx="3888432" cy="29969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 algn="just">
              <a:buNone/>
            </a:pPr>
            <a:endParaRPr lang="ru-RU" sz="3600" dirty="0"/>
          </a:p>
          <a:p>
            <a:pPr marL="0" lvl="0" indent="0" algn="just">
              <a:buClr>
                <a:srgbClr val="31B6FD"/>
              </a:buCl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/>
              <a:t>АНКЕТА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447800"/>
            <a:ext cx="10009112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71600" y="-41876"/>
            <a:ext cx="1800200" cy="28803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7984" y="3933056"/>
            <a:ext cx="3888432" cy="3240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971600" y="248188"/>
            <a:ext cx="57606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dirty="0">
                <a:solidFill>
                  <a:srgbClr val="073E87"/>
                </a:solidFill>
              </a:rPr>
              <a:t>  </a:t>
            </a:r>
          </a:p>
          <a:p>
            <a:pPr marL="0" lv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b="1" dirty="0"/>
              <a:t>АНКЕТА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63488"/>
            <a:ext cx="11340752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590872" y="3501008"/>
            <a:ext cx="2573416" cy="288032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83568" y="476672"/>
            <a:ext cx="3672408" cy="619268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640959" cy="500141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marL="0" indent="0">
              <a:buNone/>
            </a:pPr>
            <a:r>
              <a:rPr lang="ru-RU" i="1" dirty="0"/>
              <a:t>Учебник</a:t>
            </a:r>
          </a:p>
          <a:p>
            <a:pPr marL="0" indent="0">
              <a:buNone/>
            </a:pPr>
            <a:r>
              <a:rPr lang="ru-RU" i="1" dirty="0"/>
              <a:t>Рабочая тетрадь </a:t>
            </a:r>
          </a:p>
          <a:p>
            <a:pPr marL="0" indent="0">
              <a:buNone/>
            </a:pPr>
            <a:r>
              <a:rPr lang="ru-RU" i="1" dirty="0"/>
              <a:t>Текущий и итоговый контроль</a:t>
            </a:r>
          </a:p>
          <a:p>
            <a:pPr marL="0" lvl="0" indent="0" algn="ctr">
              <a:buNone/>
            </a:pPr>
            <a:r>
              <a:rPr lang="ru-RU" sz="4000" b="1" dirty="0"/>
              <a:t>+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b="1" u="sng" dirty="0">
                <a:solidFill>
                  <a:srgbClr val="073E87"/>
                </a:solidFill>
              </a:rPr>
              <a:t>Проверка техники чтения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800" b="1" u="sng" dirty="0">
                <a:solidFill>
                  <a:srgbClr val="073E87"/>
                </a:solidFill>
              </a:rPr>
              <a:t>Ведение читательского дневника</a:t>
            </a:r>
          </a:p>
          <a:p>
            <a:pPr marL="0" lv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b="1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/>
              <a:t>УМК по ЛИТЕРАТУРЕ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3384376" cy="3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43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1271</TotalTime>
  <Words>736</Words>
  <Application>Microsoft Office PowerPoint</Application>
  <PresentationFormat>Экран (4:3)</PresentationFormat>
  <Paragraphs>197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Презентация PowerPoint</vt:lpstr>
      <vt:lpstr>ЧИТАТЕЛЬСКАЯ ГРАМОТНОСТЬ</vt:lpstr>
      <vt:lpstr>УРОЧНАЯ ДЕЯТЕЛЬНОСТЬ</vt:lpstr>
      <vt:lpstr>УМК по  РУССКОМУ ЯЗЫКУ</vt:lpstr>
      <vt:lpstr>РУБРИКИ УЧЕБНИКА</vt:lpstr>
      <vt:lpstr>АНКЕТА</vt:lpstr>
      <vt:lpstr>АНКЕТА</vt:lpstr>
      <vt:lpstr>АНКЕТА</vt:lpstr>
      <vt:lpstr>УМК по ЛИТЕРАТУРЕ</vt:lpstr>
      <vt:lpstr>ПРОВЕРКА ТЕХНИКИ ЧТЕНИЯ</vt:lpstr>
      <vt:lpstr>ЧИТАТЕЛЬСКИЙ ДНЕВНИК</vt:lpstr>
      <vt:lpstr>ПРОЕКТНАЯ ДЕЯТЕЛЬНОСТЬ</vt:lpstr>
      <vt:lpstr>ПРОЕКТНАЯ ДЕЯТЕЛЬНОСТЬ</vt:lpstr>
      <vt:lpstr>АКЦИИ, КОНКУРСЫ</vt:lpstr>
      <vt:lpstr>ОТКРЫТАЯ РЕГИОНАЛЬНАЯ  ЧИТАТЕЛЬСКАЯ КОНФЕРЕНЦИЯ</vt:lpstr>
      <vt:lpstr>ЧИТАТЕЛЬСКАЯ КОНФЕРЕНЦИЯ</vt:lpstr>
      <vt:lpstr>ТРАДИЦИОННЫЕ ФОРМЫ РАБОТЫ</vt:lpstr>
      <vt:lpstr>ТВОРЧЕСКИЕ РАБОТЫ УЧАЩИХСЯ</vt:lpstr>
      <vt:lpstr>НЕСТАНДАРТНЫЕ ФОРМЫ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CoolHacker</dc:creator>
  <cp:lastModifiedBy>Татьяна Чернова</cp:lastModifiedBy>
  <cp:revision>115</cp:revision>
  <dcterms:created xsi:type="dcterms:W3CDTF">2017-05-12T18:16:01Z</dcterms:created>
  <dcterms:modified xsi:type="dcterms:W3CDTF">2022-02-03T07:24:11Z</dcterms:modified>
</cp:coreProperties>
</file>